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6" r:id="rId3"/>
    <p:sldId id="258" r:id="rId4"/>
    <p:sldId id="259" r:id="rId5"/>
    <p:sldId id="260" r:id="rId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p:scale>
          <a:sx n="50" d="100"/>
          <a:sy n="50" d="100"/>
        </p:scale>
        <p:origin x="1284" y="3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EA9CDF-1443-85C0-3F45-1675015ECD6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7F3C9FD8-2227-EC5F-7194-14FAF6FE2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E96CFF25-A14C-C9E1-59F2-94C29CA076D2}"/>
              </a:ext>
            </a:extLst>
          </p:cNvPr>
          <p:cNvSpPr>
            <a:spLocks noGrp="1"/>
          </p:cNvSpPr>
          <p:nvPr>
            <p:ph type="dt" sz="half" idx="10"/>
          </p:nvPr>
        </p:nvSpPr>
        <p:spPr/>
        <p:txBody>
          <a:bodyPr/>
          <a:lstStyle/>
          <a:p>
            <a:fld id="{BE4CB17B-C3D5-46C7-BF0D-F25E0E7F73D2}" type="datetimeFigureOut">
              <a:rPr lang="ar-SA" smtClean="0"/>
              <a:t>14/03/44</a:t>
            </a:fld>
            <a:endParaRPr lang="ar-SA"/>
          </a:p>
        </p:txBody>
      </p:sp>
      <p:sp>
        <p:nvSpPr>
          <p:cNvPr id="5" name="عنصر نائب للتذييل 4">
            <a:extLst>
              <a:ext uri="{FF2B5EF4-FFF2-40B4-BE49-F238E27FC236}">
                <a16:creationId xmlns:a16="http://schemas.microsoft.com/office/drawing/2014/main" id="{64D28F97-7AC4-ECA8-5164-CC7AFEC676E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25AADCF-A48A-5BAA-9A05-98C816E09FE6}"/>
              </a:ext>
            </a:extLst>
          </p:cNvPr>
          <p:cNvSpPr>
            <a:spLocks noGrp="1"/>
          </p:cNvSpPr>
          <p:nvPr>
            <p:ph type="sldNum" sz="quarter" idx="12"/>
          </p:nvPr>
        </p:nvSpPr>
        <p:spPr/>
        <p:txBody>
          <a:bodyPr/>
          <a:lstStyle/>
          <a:p>
            <a:fld id="{C12A40A1-37F9-4405-85C8-9BE6DE4FDF40}" type="slidenum">
              <a:rPr lang="ar-SA" smtClean="0"/>
              <a:t>‹#›</a:t>
            </a:fld>
            <a:endParaRPr lang="ar-SA"/>
          </a:p>
        </p:txBody>
      </p:sp>
    </p:spTree>
    <p:extLst>
      <p:ext uri="{BB962C8B-B14F-4D97-AF65-F5344CB8AC3E}">
        <p14:creationId xmlns:p14="http://schemas.microsoft.com/office/powerpoint/2010/main" val="4524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634F5A-CB6C-BA33-FF6F-6BD153423DD1}"/>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3CBB4FFE-3455-F639-DC7C-40C22619FDD3}"/>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17AC84D-1D02-11D8-61FE-CC3B2AF3B9EB}"/>
              </a:ext>
            </a:extLst>
          </p:cNvPr>
          <p:cNvSpPr>
            <a:spLocks noGrp="1"/>
          </p:cNvSpPr>
          <p:nvPr>
            <p:ph type="dt" sz="half" idx="10"/>
          </p:nvPr>
        </p:nvSpPr>
        <p:spPr/>
        <p:txBody>
          <a:bodyPr/>
          <a:lstStyle/>
          <a:p>
            <a:fld id="{BE4CB17B-C3D5-46C7-BF0D-F25E0E7F73D2}" type="datetimeFigureOut">
              <a:rPr lang="ar-SA" smtClean="0"/>
              <a:t>14/03/44</a:t>
            </a:fld>
            <a:endParaRPr lang="ar-SA"/>
          </a:p>
        </p:txBody>
      </p:sp>
      <p:sp>
        <p:nvSpPr>
          <p:cNvPr id="5" name="عنصر نائب للتذييل 4">
            <a:extLst>
              <a:ext uri="{FF2B5EF4-FFF2-40B4-BE49-F238E27FC236}">
                <a16:creationId xmlns:a16="http://schemas.microsoft.com/office/drawing/2014/main" id="{74CB562E-0166-FC3E-C2C9-DF940A4FF57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7A9BC9F-6B0A-079A-60BC-BABC6BB229B3}"/>
              </a:ext>
            </a:extLst>
          </p:cNvPr>
          <p:cNvSpPr>
            <a:spLocks noGrp="1"/>
          </p:cNvSpPr>
          <p:nvPr>
            <p:ph type="sldNum" sz="quarter" idx="12"/>
          </p:nvPr>
        </p:nvSpPr>
        <p:spPr/>
        <p:txBody>
          <a:bodyPr/>
          <a:lstStyle/>
          <a:p>
            <a:fld id="{C12A40A1-37F9-4405-85C8-9BE6DE4FDF40}" type="slidenum">
              <a:rPr lang="ar-SA" smtClean="0"/>
              <a:t>‹#›</a:t>
            </a:fld>
            <a:endParaRPr lang="ar-SA"/>
          </a:p>
        </p:txBody>
      </p:sp>
    </p:spTree>
    <p:extLst>
      <p:ext uri="{BB962C8B-B14F-4D97-AF65-F5344CB8AC3E}">
        <p14:creationId xmlns:p14="http://schemas.microsoft.com/office/powerpoint/2010/main" val="11152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34A6555E-A2BE-AB4F-D8D8-DC2B6F46915F}"/>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62B13B1D-B4A2-F90A-19BA-C4C1E03FDA9E}"/>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97A2046-21F8-F2DF-0300-EE7887F40788}"/>
              </a:ext>
            </a:extLst>
          </p:cNvPr>
          <p:cNvSpPr>
            <a:spLocks noGrp="1"/>
          </p:cNvSpPr>
          <p:nvPr>
            <p:ph type="dt" sz="half" idx="10"/>
          </p:nvPr>
        </p:nvSpPr>
        <p:spPr/>
        <p:txBody>
          <a:bodyPr/>
          <a:lstStyle/>
          <a:p>
            <a:fld id="{BE4CB17B-C3D5-46C7-BF0D-F25E0E7F73D2}" type="datetimeFigureOut">
              <a:rPr lang="ar-SA" smtClean="0"/>
              <a:t>14/03/44</a:t>
            </a:fld>
            <a:endParaRPr lang="ar-SA"/>
          </a:p>
        </p:txBody>
      </p:sp>
      <p:sp>
        <p:nvSpPr>
          <p:cNvPr id="5" name="عنصر نائب للتذييل 4">
            <a:extLst>
              <a:ext uri="{FF2B5EF4-FFF2-40B4-BE49-F238E27FC236}">
                <a16:creationId xmlns:a16="http://schemas.microsoft.com/office/drawing/2014/main" id="{EFFEB93A-D6D7-2E6A-1AD1-D57B421CDB8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F63912-4AE6-CB3A-6845-ADA698B355E5}"/>
              </a:ext>
            </a:extLst>
          </p:cNvPr>
          <p:cNvSpPr>
            <a:spLocks noGrp="1"/>
          </p:cNvSpPr>
          <p:nvPr>
            <p:ph type="sldNum" sz="quarter" idx="12"/>
          </p:nvPr>
        </p:nvSpPr>
        <p:spPr/>
        <p:txBody>
          <a:bodyPr/>
          <a:lstStyle/>
          <a:p>
            <a:fld id="{C12A40A1-37F9-4405-85C8-9BE6DE4FDF40}" type="slidenum">
              <a:rPr lang="ar-SA" smtClean="0"/>
              <a:t>‹#›</a:t>
            </a:fld>
            <a:endParaRPr lang="ar-SA"/>
          </a:p>
        </p:txBody>
      </p:sp>
    </p:spTree>
    <p:extLst>
      <p:ext uri="{BB962C8B-B14F-4D97-AF65-F5344CB8AC3E}">
        <p14:creationId xmlns:p14="http://schemas.microsoft.com/office/powerpoint/2010/main" val="109782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7FE9442-4C8D-B014-6D5B-C8DC0A5286E0}"/>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7C663AF-2388-6F20-B45F-2215FF27875C}"/>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0F1AFAB-F94B-B930-FC45-99610D9E1F51}"/>
              </a:ext>
            </a:extLst>
          </p:cNvPr>
          <p:cNvSpPr>
            <a:spLocks noGrp="1"/>
          </p:cNvSpPr>
          <p:nvPr>
            <p:ph type="dt" sz="half" idx="10"/>
          </p:nvPr>
        </p:nvSpPr>
        <p:spPr/>
        <p:txBody>
          <a:bodyPr/>
          <a:lstStyle/>
          <a:p>
            <a:fld id="{BE4CB17B-C3D5-46C7-BF0D-F25E0E7F73D2}" type="datetimeFigureOut">
              <a:rPr lang="ar-SA" smtClean="0"/>
              <a:t>14/03/44</a:t>
            </a:fld>
            <a:endParaRPr lang="ar-SA"/>
          </a:p>
        </p:txBody>
      </p:sp>
      <p:sp>
        <p:nvSpPr>
          <p:cNvPr id="5" name="عنصر نائب للتذييل 4">
            <a:extLst>
              <a:ext uri="{FF2B5EF4-FFF2-40B4-BE49-F238E27FC236}">
                <a16:creationId xmlns:a16="http://schemas.microsoft.com/office/drawing/2014/main" id="{4944A2FD-6777-E5C5-A76A-91422ED6540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648E657-3745-AB22-1F69-2F393B721147}"/>
              </a:ext>
            </a:extLst>
          </p:cNvPr>
          <p:cNvSpPr>
            <a:spLocks noGrp="1"/>
          </p:cNvSpPr>
          <p:nvPr>
            <p:ph type="sldNum" sz="quarter" idx="12"/>
          </p:nvPr>
        </p:nvSpPr>
        <p:spPr/>
        <p:txBody>
          <a:bodyPr/>
          <a:lstStyle/>
          <a:p>
            <a:fld id="{C12A40A1-37F9-4405-85C8-9BE6DE4FDF40}" type="slidenum">
              <a:rPr lang="ar-SA" smtClean="0"/>
              <a:t>‹#›</a:t>
            </a:fld>
            <a:endParaRPr lang="ar-SA"/>
          </a:p>
        </p:txBody>
      </p:sp>
    </p:spTree>
    <p:extLst>
      <p:ext uri="{BB962C8B-B14F-4D97-AF65-F5344CB8AC3E}">
        <p14:creationId xmlns:p14="http://schemas.microsoft.com/office/powerpoint/2010/main" val="304638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496E0A-8BDC-0F36-086C-EFFA63E43651}"/>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6AFA19C-3A59-B8F7-B65A-FEACDA9AF1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7B949BFB-D186-DD8E-103D-4CBEE8F085BB}"/>
              </a:ext>
            </a:extLst>
          </p:cNvPr>
          <p:cNvSpPr>
            <a:spLocks noGrp="1"/>
          </p:cNvSpPr>
          <p:nvPr>
            <p:ph type="dt" sz="half" idx="10"/>
          </p:nvPr>
        </p:nvSpPr>
        <p:spPr/>
        <p:txBody>
          <a:bodyPr/>
          <a:lstStyle/>
          <a:p>
            <a:fld id="{BE4CB17B-C3D5-46C7-BF0D-F25E0E7F73D2}" type="datetimeFigureOut">
              <a:rPr lang="ar-SA" smtClean="0"/>
              <a:t>14/03/44</a:t>
            </a:fld>
            <a:endParaRPr lang="ar-SA"/>
          </a:p>
        </p:txBody>
      </p:sp>
      <p:sp>
        <p:nvSpPr>
          <p:cNvPr id="5" name="عنصر نائب للتذييل 4">
            <a:extLst>
              <a:ext uri="{FF2B5EF4-FFF2-40B4-BE49-F238E27FC236}">
                <a16:creationId xmlns:a16="http://schemas.microsoft.com/office/drawing/2014/main" id="{D68EAB07-3016-4C2F-6F60-F880A8224EB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1758279-24F0-8F7A-8F37-200C0BCA89C2}"/>
              </a:ext>
            </a:extLst>
          </p:cNvPr>
          <p:cNvSpPr>
            <a:spLocks noGrp="1"/>
          </p:cNvSpPr>
          <p:nvPr>
            <p:ph type="sldNum" sz="quarter" idx="12"/>
          </p:nvPr>
        </p:nvSpPr>
        <p:spPr/>
        <p:txBody>
          <a:bodyPr/>
          <a:lstStyle/>
          <a:p>
            <a:fld id="{C12A40A1-37F9-4405-85C8-9BE6DE4FDF40}" type="slidenum">
              <a:rPr lang="ar-SA" smtClean="0"/>
              <a:t>‹#›</a:t>
            </a:fld>
            <a:endParaRPr lang="ar-SA"/>
          </a:p>
        </p:txBody>
      </p:sp>
    </p:spTree>
    <p:extLst>
      <p:ext uri="{BB962C8B-B14F-4D97-AF65-F5344CB8AC3E}">
        <p14:creationId xmlns:p14="http://schemas.microsoft.com/office/powerpoint/2010/main" val="288631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F2FB21-C2ED-0DDF-3B0C-05EC826DFB0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8C24986-A130-FB12-67B1-645D92FFE5D4}"/>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88182DAC-25E7-78B0-575A-D4DCA3B02D26}"/>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6D394AAF-4FD3-C60A-AB54-C65557AE71ED}"/>
              </a:ext>
            </a:extLst>
          </p:cNvPr>
          <p:cNvSpPr>
            <a:spLocks noGrp="1"/>
          </p:cNvSpPr>
          <p:nvPr>
            <p:ph type="dt" sz="half" idx="10"/>
          </p:nvPr>
        </p:nvSpPr>
        <p:spPr/>
        <p:txBody>
          <a:bodyPr/>
          <a:lstStyle/>
          <a:p>
            <a:fld id="{BE4CB17B-C3D5-46C7-BF0D-F25E0E7F73D2}" type="datetimeFigureOut">
              <a:rPr lang="ar-SA" smtClean="0"/>
              <a:t>14/03/44</a:t>
            </a:fld>
            <a:endParaRPr lang="ar-SA"/>
          </a:p>
        </p:txBody>
      </p:sp>
      <p:sp>
        <p:nvSpPr>
          <p:cNvPr id="6" name="عنصر نائب للتذييل 5">
            <a:extLst>
              <a:ext uri="{FF2B5EF4-FFF2-40B4-BE49-F238E27FC236}">
                <a16:creationId xmlns:a16="http://schemas.microsoft.com/office/drawing/2014/main" id="{3418A156-B516-89A0-2411-DB84CAEEA62F}"/>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D8284AE-A1F5-A3FD-8E9F-F236D77227DF}"/>
              </a:ext>
            </a:extLst>
          </p:cNvPr>
          <p:cNvSpPr>
            <a:spLocks noGrp="1"/>
          </p:cNvSpPr>
          <p:nvPr>
            <p:ph type="sldNum" sz="quarter" idx="12"/>
          </p:nvPr>
        </p:nvSpPr>
        <p:spPr/>
        <p:txBody>
          <a:bodyPr/>
          <a:lstStyle/>
          <a:p>
            <a:fld id="{C12A40A1-37F9-4405-85C8-9BE6DE4FDF40}" type="slidenum">
              <a:rPr lang="ar-SA" smtClean="0"/>
              <a:t>‹#›</a:t>
            </a:fld>
            <a:endParaRPr lang="ar-SA"/>
          </a:p>
        </p:txBody>
      </p:sp>
    </p:spTree>
    <p:extLst>
      <p:ext uri="{BB962C8B-B14F-4D97-AF65-F5344CB8AC3E}">
        <p14:creationId xmlns:p14="http://schemas.microsoft.com/office/powerpoint/2010/main" val="158092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CAD5DF-46DB-B3F4-EFF1-313955C7CEAD}"/>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E396C739-C039-8075-2455-8BCD588F87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5DA3CACA-B809-6935-0D87-0F168D801262}"/>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839B2901-D77E-CF56-FC35-B9C3E0A006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BBDD049D-1A56-60AD-6E88-B82A75A28419}"/>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A556EDB6-26CB-DBE4-8BF9-4C6C720645E1}"/>
              </a:ext>
            </a:extLst>
          </p:cNvPr>
          <p:cNvSpPr>
            <a:spLocks noGrp="1"/>
          </p:cNvSpPr>
          <p:nvPr>
            <p:ph type="dt" sz="half" idx="10"/>
          </p:nvPr>
        </p:nvSpPr>
        <p:spPr/>
        <p:txBody>
          <a:bodyPr/>
          <a:lstStyle/>
          <a:p>
            <a:fld id="{BE4CB17B-C3D5-46C7-BF0D-F25E0E7F73D2}" type="datetimeFigureOut">
              <a:rPr lang="ar-SA" smtClean="0"/>
              <a:t>14/03/44</a:t>
            </a:fld>
            <a:endParaRPr lang="ar-SA"/>
          </a:p>
        </p:txBody>
      </p:sp>
      <p:sp>
        <p:nvSpPr>
          <p:cNvPr id="8" name="عنصر نائب للتذييل 7">
            <a:extLst>
              <a:ext uri="{FF2B5EF4-FFF2-40B4-BE49-F238E27FC236}">
                <a16:creationId xmlns:a16="http://schemas.microsoft.com/office/drawing/2014/main" id="{FEC1B99A-9601-88B4-E126-C26F4752CC54}"/>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E5030FCC-D1DE-78D0-F348-C2382E5AAFF5}"/>
              </a:ext>
            </a:extLst>
          </p:cNvPr>
          <p:cNvSpPr>
            <a:spLocks noGrp="1"/>
          </p:cNvSpPr>
          <p:nvPr>
            <p:ph type="sldNum" sz="quarter" idx="12"/>
          </p:nvPr>
        </p:nvSpPr>
        <p:spPr/>
        <p:txBody>
          <a:bodyPr/>
          <a:lstStyle/>
          <a:p>
            <a:fld id="{C12A40A1-37F9-4405-85C8-9BE6DE4FDF40}" type="slidenum">
              <a:rPr lang="ar-SA" smtClean="0"/>
              <a:t>‹#›</a:t>
            </a:fld>
            <a:endParaRPr lang="ar-SA"/>
          </a:p>
        </p:txBody>
      </p:sp>
    </p:spTree>
    <p:extLst>
      <p:ext uri="{BB962C8B-B14F-4D97-AF65-F5344CB8AC3E}">
        <p14:creationId xmlns:p14="http://schemas.microsoft.com/office/powerpoint/2010/main" val="221022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E129159-9948-F882-B7F6-B8C1F97483AF}"/>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5875A1C5-31DA-6E38-F1AF-AB9E55165BB4}"/>
              </a:ext>
            </a:extLst>
          </p:cNvPr>
          <p:cNvSpPr>
            <a:spLocks noGrp="1"/>
          </p:cNvSpPr>
          <p:nvPr>
            <p:ph type="dt" sz="half" idx="10"/>
          </p:nvPr>
        </p:nvSpPr>
        <p:spPr/>
        <p:txBody>
          <a:bodyPr/>
          <a:lstStyle/>
          <a:p>
            <a:fld id="{BE4CB17B-C3D5-46C7-BF0D-F25E0E7F73D2}" type="datetimeFigureOut">
              <a:rPr lang="ar-SA" smtClean="0"/>
              <a:t>14/03/44</a:t>
            </a:fld>
            <a:endParaRPr lang="ar-SA"/>
          </a:p>
        </p:txBody>
      </p:sp>
      <p:sp>
        <p:nvSpPr>
          <p:cNvPr id="4" name="عنصر نائب للتذييل 3">
            <a:extLst>
              <a:ext uri="{FF2B5EF4-FFF2-40B4-BE49-F238E27FC236}">
                <a16:creationId xmlns:a16="http://schemas.microsoft.com/office/drawing/2014/main" id="{683008C4-69EB-D1E6-383D-BA8D3F064B47}"/>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9A7C171A-D56F-0798-7138-13B14FAF3655}"/>
              </a:ext>
            </a:extLst>
          </p:cNvPr>
          <p:cNvSpPr>
            <a:spLocks noGrp="1"/>
          </p:cNvSpPr>
          <p:nvPr>
            <p:ph type="sldNum" sz="quarter" idx="12"/>
          </p:nvPr>
        </p:nvSpPr>
        <p:spPr/>
        <p:txBody>
          <a:bodyPr/>
          <a:lstStyle/>
          <a:p>
            <a:fld id="{C12A40A1-37F9-4405-85C8-9BE6DE4FDF40}" type="slidenum">
              <a:rPr lang="ar-SA" smtClean="0"/>
              <a:t>‹#›</a:t>
            </a:fld>
            <a:endParaRPr lang="ar-SA"/>
          </a:p>
        </p:txBody>
      </p:sp>
    </p:spTree>
    <p:extLst>
      <p:ext uri="{BB962C8B-B14F-4D97-AF65-F5344CB8AC3E}">
        <p14:creationId xmlns:p14="http://schemas.microsoft.com/office/powerpoint/2010/main" val="26158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F35925D-A602-C2F5-4628-B21C9E51658A}"/>
              </a:ext>
            </a:extLst>
          </p:cNvPr>
          <p:cNvSpPr>
            <a:spLocks noGrp="1"/>
          </p:cNvSpPr>
          <p:nvPr>
            <p:ph type="dt" sz="half" idx="10"/>
          </p:nvPr>
        </p:nvSpPr>
        <p:spPr/>
        <p:txBody>
          <a:bodyPr/>
          <a:lstStyle/>
          <a:p>
            <a:fld id="{BE4CB17B-C3D5-46C7-BF0D-F25E0E7F73D2}" type="datetimeFigureOut">
              <a:rPr lang="ar-SA" smtClean="0"/>
              <a:t>14/03/44</a:t>
            </a:fld>
            <a:endParaRPr lang="ar-SA"/>
          </a:p>
        </p:txBody>
      </p:sp>
      <p:sp>
        <p:nvSpPr>
          <p:cNvPr id="3" name="عنصر نائب للتذييل 2">
            <a:extLst>
              <a:ext uri="{FF2B5EF4-FFF2-40B4-BE49-F238E27FC236}">
                <a16:creationId xmlns:a16="http://schemas.microsoft.com/office/drawing/2014/main" id="{4D935CE9-7155-77DF-DE08-9378CC6F7739}"/>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98E6B67-917D-9972-B770-7285D683FA85}"/>
              </a:ext>
            </a:extLst>
          </p:cNvPr>
          <p:cNvSpPr>
            <a:spLocks noGrp="1"/>
          </p:cNvSpPr>
          <p:nvPr>
            <p:ph type="sldNum" sz="quarter" idx="12"/>
          </p:nvPr>
        </p:nvSpPr>
        <p:spPr/>
        <p:txBody>
          <a:bodyPr/>
          <a:lstStyle/>
          <a:p>
            <a:fld id="{C12A40A1-37F9-4405-85C8-9BE6DE4FDF40}" type="slidenum">
              <a:rPr lang="ar-SA" smtClean="0"/>
              <a:t>‹#›</a:t>
            </a:fld>
            <a:endParaRPr lang="ar-SA"/>
          </a:p>
        </p:txBody>
      </p:sp>
    </p:spTree>
    <p:extLst>
      <p:ext uri="{BB962C8B-B14F-4D97-AF65-F5344CB8AC3E}">
        <p14:creationId xmlns:p14="http://schemas.microsoft.com/office/powerpoint/2010/main" val="388186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7B7302-A4F3-E86C-4EAA-5D5413FB971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DBFB12E1-374D-EDB3-1079-A0AAFBC3E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8B8EB9C3-C67B-CB27-B2B4-AA12BDACD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8B79229-2E5F-3ADC-4FAE-99D5B44EF44D}"/>
              </a:ext>
            </a:extLst>
          </p:cNvPr>
          <p:cNvSpPr>
            <a:spLocks noGrp="1"/>
          </p:cNvSpPr>
          <p:nvPr>
            <p:ph type="dt" sz="half" idx="10"/>
          </p:nvPr>
        </p:nvSpPr>
        <p:spPr/>
        <p:txBody>
          <a:bodyPr/>
          <a:lstStyle/>
          <a:p>
            <a:fld id="{BE4CB17B-C3D5-46C7-BF0D-F25E0E7F73D2}" type="datetimeFigureOut">
              <a:rPr lang="ar-SA" smtClean="0"/>
              <a:t>14/03/44</a:t>
            </a:fld>
            <a:endParaRPr lang="ar-SA"/>
          </a:p>
        </p:txBody>
      </p:sp>
      <p:sp>
        <p:nvSpPr>
          <p:cNvPr id="6" name="عنصر نائب للتذييل 5">
            <a:extLst>
              <a:ext uri="{FF2B5EF4-FFF2-40B4-BE49-F238E27FC236}">
                <a16:creationId xmlns:a16="http://schemas.microsoft.com/office/drawing/2014/main" id="{B672D0A3-4DAF-B33D-D6DB-357B0B15869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31FC188C-1CA0-00A4-978F-A9DD89D591C7}"/>
              </a:ext>
            </a:extLst>
          </p:cNvPr>
          <p:cNvSpPr>
            <a:spLocks noGrp="1"/>
          </p:cNvSpPr>
          <p:nvPr>
            <p:ph type="sldNum" sz="quarter" idx="12"/>
          </p:nvPr>
        </p:nvSpPr>
        <p:spPr/>
        <p:txBody>
          <a:bodyPr/>
          <a:lstStyle/>
          <a:p>
            <a:fld id="{C12A40A1-37F9-4405-85C8-9BE6DE4FDF40}" type="slidenum">
              <a:rPr lang="ar-SA" smtClean="0"/>
              <a:t>‹#›</a:t>
            </a:fld>
            <a:endParaRPr lang="ar-SA"/>
          </a:p>
        </p:txBody>
      </p:sp>
    </p:spTree>
    <p:extLst>
      <p:ext uri="{BB962C8B-B14F-4D97-AF65-F5344CB8AC3E}">
        <p14:creationId xmlns:p14="http://schemas.microsoft.com/office/powerpoint/2010/main" val="164539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C7A9D4-2287-CD69-9C1F-382FA3D4E57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FF8EA2F5-C8DE-D4B0-1FE8-E50DEB433C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6BF58903-4D0F-6EC4-37C2-D4C643A92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6B7B8D8-7022-B1F0-63F5-94437C55886F}"/>
              </a:ext>
            </a:extLst>
          </p:cNvPr>
          <p:cNvSpPr>
            <a:spLocks noGrp="1"/>
          </p:cNvSpPr>
          <p:nvPr>
            <p:ph type="dt" sz="half" idx="10"/>
          </p:nvPr>
        </p:nvSpPr>
        <p:spPr/>
        <p:txBody>
          <a:bodyPr/>
          <a:lstStyle/>
          <a:p>
            <a:fld id="{BE4CB17B-C3D5-46C7-BF0D-F25E0E7F73D2}" type="datetimeFigureOut">
              <a:rPr lang="ar-SA" smtClean="0"/>
              <a:t>14/03/44</a:t>
            </a:fld>
            <a:endParaRPr lang="ar-SA"/>
          </a:p>
        </p:txBody>
      </p:sp>
      <p:sp>
        <p:nvSpPr>
          <p:cNvPr id="6" name="عنصر نائب للتذييل 5">
            <a:extLst>
              <a:ext uri="{FF2B5EF4-FFF2-40B4-BE49-F238E27FC236}">
                <a16:creationId xmlns:a16="http://schemas.microsoft.com/office/drawing/2014/main" id="{51003E06-DD1E-0863-3FA5-CD4D630BF8EF}"/>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AF77E81-14D0-53CB-7CD2-7E246F749D94}"/>
              </a:ext>
            </a:extLst>
          </p:cNvPr>
          <p:cNvSpPr>
            <a:spLocks noGrp="1"/>
          </p:cNvSpPr>
          <p:nvPr>
            <p:ph type="sldNum" sz="quarter" idx="12"/>
          </p:nvPr>
        </p:nvSpPr>
        <p:spPr/>
        <p:txBody>
          <a:bodyPr/>
          <a:lstStyle/>
          <a:p>
            <a:fld id="{C12A40A1-37F9-4405-85C8-9BE6DE4FDF40}" type="slidenum">
              <a:rPr lang="ar-SA" smtClean="0"/>
              <a:t>‹#›</a:t>
            </a:fld>
            <a:endParaRPr lang="ar-SA"/>
          </a:p>
        </p:txBody>
      </p:sp>
    </p:spTree>
    <p:extLst>
      <p:ext uri="{BB962C8B-B14F-4D97-AF65-F5344CB8AC3E}">
        <p14:creationId xmlns:p14="http://schemas.microsoft.com/office/powerpoint/2010/main" val="216915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A5005167-8E37-BF50-0DDC-D7CD572B090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24FE03A-6C64-0015-7094-7E9AEAB1CF3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6AE624A-8FEA-C9DF-7555-2E4603000E7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E4CB17B-C3D5-46C7-BF0D-F25E0E7F73D2}" type="datetimeFigureOut">
              <a:rPr lang="ar-SA" smtClean="0"/>
              <a:t>14/03/44</a:t>
            </a:fld>
            <a:endParaRPr lang="ar-SA"/>
          </a:p>
        </p:txBody>
      </p:sp>
      <p:sp>
        <p:nvSpPr>
          <p:cNvPr id="5" name="عنصر نائب للتذييل 4">
            <a:extLst>
              <a:ext uri="{FF2B5EF4-FFF2-40B4-BE49-F238E27FC236}">
                <a16:creationId xmlns:a16="http://schemas.microsoft.com/office/drawing/2014/main" id="{4D613E52-39D5-D0D9-7A8E-B7310A923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EA34B266-7274-DE2D-2703-20F29D220B6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12A40A1-37F9-4405-85C8-9BE6DE4FDF40}" type="slidenum">
              <a:rPr lang="ar-SA" smtClean="0"/>
              <a:t>‹#›</a:t>
            </a:fld>
            <a:endParaRPr lang="ar-SA"/>
          </a:p>
        </p:txBody>
      </p:sp>
    </p:spTree>
    <p:extLst>
      <p:ext uri="{BB962C8B-B14F-4D97-AF65-F5344CB8AC3E}">
        <p14:creationId xmlns:p14="http://schemas.microsoft.com/office/powerpoint/2010/main" val="2763823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heconversation.com/five-key-findings-from-15-years-of-the-international-space-station-51540"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Canadian_Space_Agency" TargetMode="External"/><Relationship Id="rId13" Type="http://schemas.openxmlformats.org/officeDocument/2006/relationships/hyperlink" Target="https://en.wikipedia.org/wiki/Scientific_research_on_the_International_Space_Station" TargetMode="External"/><Relationship Id="rId18" Type="http://schemas.openxmlformats.org/officeDocument/2006/relationships/hyperlink" Target="https://en.wikipedia.org/wiki/International_Space_Station#cite_note-ISS_overview-10" TargetMode="External"/><Relationship Id="rId3" Type="http://schemas.openxmlformats.org/officeDocument/2006/relationships/hyperlink" Target="https://en.wikipedia.org/wiki/Low_Earth_orbit" TargetMode="External"/><Relationship Id="rId21" Type="http://schemas.openxmlformats.org/officeDocument/2006/relationships/image" Target="../media/image3.jpg"/><Relationship Id="rId7" Type="http://schemas.openxmlformats.org/officeDocument/2006/relationships/hyperlink" Target="https://en.wikipedia.org/wiki/European_Space_Agency" TargetMode="External"/><Relationship Id="rId12" Type="http://schemas.openxmlformats.org/officeDocument/2006/relationships/hyperlink" Target="https://en.wikipedia.org/wiki/Space_environment" TargetMode="External"/><Relationship Id="rId17" Type="http://schemas.openxmlformats.org/officeDocument/2006/relationships/hyperlink" Target="https://en.wikipedia.org/wiki/Physics" TargetMode="External"/><Relationship Id="rId2" Type="http://schemas.openxmlformats.org/officeDocument/2006/relationships/hyperlink" Target="https://en.wikipedia.org/wiki/Space_station" TargetMode="External"/><Relationship Id="rId16" Type="http://schemas.openxmlformats.org/officeDocument/2006/relationships/hyperlink" Target="https://en.wikipedia.org/wiki/Meteorology" TargetMode="External"/><Relationship Id="rId20" Type="http://schemas.openxmlformats.org/officeDocument/2006/relationships/hyperlink" Target="https://en.wikipedia.org/wiki/International_Space_Station#cite_note-NASA_ISS_Goals-12" TargetMode="External"/><Relationship Id="rId1" Type="http://schemas.openxmlformats.org/officeDocument/2006/relationships/slideLayout" Target="../slideLayouts/slideLayout1.xml"/><Relationship Id="rId6" Type="http://schemas.openxmlformats.org/officeDocument/2006/relationships/hyperlink" Target="https://en.wikipedia.org/wiki/JAXA" TargetMode="External"/><Relationship Id="rId11" Type="http://schemas.openxmlformats.org/officeDocument/2006/relationships/hyperlink" Target="https://en.wikipedia.org/wiki/Microgravity" TargetMode="External"/><Relationship Id="rId5" Type="http://schemas.openxmlformats.org/officeDocument/2006/relationships/hyperlink" Target="https://en.wikipedia.org/wiki/Roscosmos" TargetMode="External"/><Relationship Id="rId15" Type="http://schemas.openxmlformats.org/officeDocument/2006/relationships/hyperlink" Target="https://en.wikipedia.org/wiki/Astronomy" TargetMode="External"/><Relationship Id="rId10" Type="http://schemas.openxmlformats.org/officeDocument/2006/relationships/hyperlink" Target="https://en.wikipedia.org/wiki/International_Space_Station#cite_note-PartStates-8" TargetMode="External"/><Relationship Id="rId19" Type="http://schemas.openxmlformats.org/officeDocument/2006/relationships/hyperlink" Target="https://en.wikipedia.org/wiki/International_Space_Station#cite_note-NASA_Fields_of_Research-11" TargetMode="External"/><Relationship Id="rId4" Type="http://schemas.openxmlformats.org/officeDocument/2006/relationships/hyperlink" Target="https://en.wikipedia.org/wiki/NASA" TargetMode="External"/><Relationship Id="rId9" Type="http://schemas.openxmlformats.org/officeDocument/2006/relationships/hyperlink" Target="https://en.wikipedia.org/wiki/International_Space_Station#cite_note-ISSRG-7" TargetMode="External"/><Relationship Id="rId14" Type="http://schemas.openxmlformats.org/officeDocument/2006/relationships/hyperlink" Target="https://en.wikipedia.org/wiki/Astrobiology" TargetMode="External"/><Relationship Id="rId22" Type="http://schemas.openxmlformats.org/officeDocument/2006/relationships/hyperlink" Target="https://www.cde.ual.es/en/international-day-of-human-space-flight-the-challenges-of-long-term-space-trave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Memorandum_of_understanding" TargetMode="External"/><Relationship Id="rId7" Type="http://schemas.openxmlformats.org/officeDocument/2006/relationships/image" Target="../media/image4.jpg"/><Relationship Id="rId2" Type="http://schemas.openxmlformats.org/officeDocument/2006/relationships/hyperlink" Target="https://en.wikipedia.org/wiki/Low_Earth_orbit" TargetMode="External"/><Relationship Id="rId1" Type="http://schemas.openxmlformats.org/officeDocument/2006/relationships/slideLayout" Target="../slideLayouts/slideLayout2.xml"/><Relationship Id="rId6" Type="http://schemas.openxmlformats.org/officeDocument/2006/relationships/hyperlink" Target="https://en.wikipedia.org/wiki/Space_policy_of_the_Barack_Obama_administration" TargetMode="External"/><Relationship Id="rId5" Type="http://schemas.openxmlformats.org/officeDocument/2006/relationships/hyperlink" Target="https://en.wikipedia.org/wiki/Roscosmos" TargetMode="External"/><Relationship Id="rId4" Type="http://schemas.openxmlformats.org/officeDocument/2006/relationships/hyperlink" Target="https://en.wikipedia.org/wiki/NAS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en.wikipedia.org/wiki/MARS-500" TargetMode="External"/><Relationship Id="rId1" Type="http://schemas.openxmlformats.org/officeDocument/2006/relationships/slideLayout" Target="../slideLayouts/slideLayout1.xml"/><Relationship Id="rId4" Type="http://schemas.openxmlformats.org/officeDocument/2006/relationships/hyperlink" Target="https://theconversation.com/five-key-findings-from-15-years-of-the-international-space-station-515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73D4E8-1ECA-E8AB-FB40-DEAEA51AFDC7}"/>
              </a:ext>
            </a:extLst>
          </p:cNvPr>
          <p:cNvSpPr>
            <a:spLocks noGrp="1"/>
          </p:cNvSpPr>
          <p:nvPr>
            <p:ph type="title"/>
          </p:nvPr>
        </p:nvSpPr>
        <p:spPr>
          <a:xfrm>
            <a:off x="838200" y="4381534"/>
            <a:ext cx="10515600" cy="1325563"/>
          </a:xfrm>
        </p:spPr>
        <p:txBody>
          <a:bodyPr>
            <a:normAutofit fontScale="90000"/>
          </a:bodyPr>
          <a:lstStyle/>
          <a:p>
            <a:pPr algn="ctr"/>
            <a:r>
              <a:rPr lang="en-US" dirty="0">
                <a:latin typeface="Arabic Typesetting" panose="03020402040406030203" pitchFamily="66" charset="-78"/>
                <a:cs typeface="Arabic Typesetting" panose="03020402040406030203" pitchFamily="66" charset="-78"/>
              </a:rPr>
              <a:t>This paperwork has been done by :</a:t>
            </a:r>
            <a:br>
              <a:rPr lang="en-US" dirty="0">
                <a:latin typeface="Arabic Typesetting" panose="03020402040406030203" pitchFamily="66" charset="-78"/>
                <a:cs typeface="Arabic Typesetting" panose="03020402040406030203" pitchFamily="66" charset="-78"/>
              </a:rPr>
            </a:br>
            <a:r>
              <a:rPr lang="en-US" dirty="0">
                <a:latin typeface="Arabic Typesetting" panose="03020402040406030203" pitchFamily="66" charset="-78"/>
                <a:cs typeface="Arabic Typesetting" panose="03020402040406030203" pitchFamily="66" charset="-78"/>
              </a:rPr>
              <a:t>Faisal M. Al-</a:t>
            </a:r>
            <a:r>
              <a:rPr lang="en-US" dirty="0" err="1">
                <a:latin typeface="Arabic Typesetting" panose="03020402040406030203" pitchFamily="66" charset="-78"/>
                <a:cs typeface="Arabic Typesetting" panose="03020402040406030203" pitchFamily="66" charset="-78"/>
              </a:rPr>
              <a:t>Thobaiti</a:t>
            </a:r>
            <a:br>
              <a:rPr lang="en-US" dirty="0">
                <a:latin typeface="Arabic Typesetting" panose="03020402040406030203" pitchFamily="66" charset="-78"/>
                <a:cs typeface="Arabic Typesetting" panose="03020402040406030203" pitchFamily="66" charset="-78"/>
              </a:rPr>
            </a:br>
            <a:r>
              <a:rPr lang="en-US" dirty="0">
                <a:latin typeface="Arabic Typesetting" panose="03020402040406030203" pitchFamily="66" charset="-78"/>
                <a:cs typeface="Arabic Typesetting" panose="03020402040406030203" pitchFamily="66" charset="-78"/>
              </a:rPr>
              <a:t>Under the supervision of:</a:t>
            </a:r>
            <a:br>
              <a:rPr lang="en-US" dirty="0">
                <a:latin typeface="Arabic Typesetting" panose="03020402040406030203" pitchFamily="66" charset="-78"/>
                <a:cs typeface="Arabic Typesetting" panose="03020402040406030203" pitchFamily="66" charset="-78"/>
              </a:rPr>
            </a:br>
            <a:r>
              <a:rPr lang="en-US" dirty="0" err="1">
                <a:latin typeface="Arabic Typesetting" panose="03020402040406030203" pitchFamily="66" charset="-78"/>
                <a:cs typeface="Arabic Typesetting" panose="03020402040406030203" pitchFamily="66" charset="-78"/>
              </a:rPr>
              <a:t>Mr.Mohammed</a:t>
            </a:r>
            <a:r>
              <a:rPr lang="en-US" dirty="0">
                <a:latin typeface="Arabic Typesetting" panose="03020402040406030203" pitchFamily="66" charset="-78"/>
                <a:cs typeface="Arabic Typesetting" panose="03020402040406030203" pitchFamily="66" charset="-78"/>
              </a:rPr>
              <a:t> </a:t>
            </a:r>
            <a:r>
              <a:rPr lang="en-US" dirty="0" err="1">
                <a:latin typeface="Arabic Typesetting" panose="03020402040406030203" pitchFamily="66" charset="-78"/>
                <a:cs typeface="Arabic Typesetting" panose="03020402040406030203" pitchFamily="66" charset="-78"/>
              </a:rPr>
              <a:t>Musatafa</a:t>
            </a:r>
            <a:br>
              <a:rPr lang="en-US" dirty="0">
                <a:latin typeface="Arabic Typesetting" panose="03020402040406030203" pitchFamily="66" charset="-78"/>
                <a:cs typeface="Arabic Typesetting" panose="03020402040406030203" pitchFamily="66" charset="-78"/>
              </a:rPr>
            </a:br>
            <a:r>
              <a:rPr lang="en-US" dirty="0" err="1">
                <a:latin typeface="Arabic Typesetting" panose="03020402040406030203" pitchFamily="66" charset="-78"/>
                <a:cs typeface="Arabic Typesetting" panose="03020402040406030203" pitchFamily="66" charset="-78"/>
              </a:rPr>
              <a:t>Shoaa</a:t>
            </a:r>
            <a:r>
              <a:rPr lang="en-US" dirty="0">
                <a:latin typeface="Arabic Typesetting" panose="03020402040406030203" pitchFamily="66" charset="-78"/>
                <a:cs typeface="Arabic Typesetting" panose="03020402040406030203" pitchFamily="66" charset="-78"/>
              </a:rPr>
              <a:t> Al-</a:t>
            </a:r>
            <a:r>
              <a:rPr lang="en-US" dirty="0" err="1">
                <a:latin typeface="Arabic Typesetting" panose="03020402040406030203" pitchFamily="66" charset="-78"/>
                <a:cs typeface="Arabic Typesetting" panose="03020402040406030203" pitchFamily="66" charset="-78"/>
              </a:rPr>
              <a:t>Marifaa</a:t>
            </a:r>
            <a:r>
              <a:rPr lang="en-US" dirty="0">
                <a:latin typeface="Arabic Typesetting" panose="03020402040406030203" pitchFamily="66" charset="-78"/>
                <a:cs typeface="Arabic Typesetting" panose="03020402040406030203" pitchFamily="66" charset="-78"/>
              </a:rPr>
              <a:t> High School</a:t>
            </a:r>
            <a:endParaRPr lang="ar-SA" dirty="0">
              <a:latin typeface="Arabic Typesetting" panose="03020402040406030203" pitchFamily="66" charset="-78"/>
              <a:cs typeface="Arabic Typesetting" panose="03020402040406030203" pitchFamily="66" charset="-78"/>
            </a:endParaRPr>
          </a:p>
        </p:txBody>
      </p:sp>
      <p:pic>
        <p:nvPicPr>
          <p:cNvPr id="5" name="عنصر نائب للمحتوى 4">
            <a:extLst>
              <a:ext uri="{FF2B5EF4-FFF2-40B4-BE49-F238E27FC236}">
                <a16:creationId xmlns:a16="http://schemas.microsoft.com/office/drawing/2014/main" id="{46247568-9E3A-F785-0A16-9EF6FBC79E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5351" y="160455"/>
            <a:ext cx="5265020" cy="3536368"/>
          </a:xfrm>
        </p:spPr>
      </p:pic>
    </p:spTree>
    <p:extLst>
      <p:ext uri="{BB962C8B-B14F-4D97-AF65-F5344CB8AC3E}">
        <p14:creationId xmlns:p14="http://schemas.microsoft.com/office/powerpoint/2010/main" val="2595728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806F6C5-9747-6FB2-3F35-9C5320ADCDEB}"/>
              </a:ext>
            </a:extLst>
          </p:cNvPr>
          <p:cNvSpPr>
            <a:spLocks noGrp="1"/>
          </p:cNvSpPr>
          <p:nvPr>
            <p:ph type="ctrTitle"/>
          </p:nvPr>
        </p:nvSpPr>
        <p:spPr>
          <a:xfrm>
            <a:off x="1892300" y="510974"/>
            <a:ext cx="9144000" cy="930392"/>
          </a:xfrm>
        </p:spPr>
        <p:txBody>
          <a:bodyPr/>
          <a:lstStyle/>
          <a:p>
            <a:r>
              <a:rPr lang="en-US" dirty="0">
                <a:latin typeface="Bahnschrift Light Condensed" panose="020B0502040204020203" pitchFamily="34" charset="0"/>
              </a:rPr>
              <a:t>International Space Station</a:t>
            </a:r>
            <a:endParaRPr lang="ar-SA" dirty="0">
              <a:latin typeface="Bahnschrift Light Condensed" panose="020B0502040204020203" pitchFamily="34" charset="0"/>
            </a:endParaRPr>
          </a:p>
        </p:txBody>
      </p:sp>
      <p:sp>
        <p:nvSpPr>
          <p:cNvPr id="3" name="عنوان فرعي 2">
            <a:extLst>
              <a:ext uri="{FF2B5EF4-FFF2-40B4-BE49-F238E27FC236}">
                <a16:creationId xmlns:a16="http://schemas.microsoft.com/office/drawing/2014/main" id="{2363551A-A08E-7B1E-1377-415291E68210}"/>
              </a:ext>
            </a:extLst>
          </p:cNvPr>
          <p:cNvSpPr>
            <a:spLocks noGrp="1"/>
          </p:cNvSpPr>
          <p:nvPr>
            <p:ph type="subTitle" idx="1"/>
          </p:nvPr>
        </p:nvSpPr>
        <p:spPr>
          <a:xfrm>
            <a:off x="1524000" y="3657508"/>
            <a:ext cx="9144000" cy="1655762"/>
          </a:xfrm>
        </p:spPr>
        <p:txBody>
          <a:bodyPr>
            <a:normAutofit fontScale="92500" lnSpcReduction="20000"/>
          </a:bodyPr>
          <a:lstStyle/>
          <a:p>
            <a:r>
              <a:rPr lang="en-US" dirty="0"/>
              <a:t>Assembly of the International Space Station (ISS) is a remarkable achievement. Since November 2, 2000, humankind has maintained a continuous presence in space. Over this timespan, the ISS International Partnership has flourished. We have learned much about construction and about how humans and spacecraft systems function on orbit. But there is much more to do and learn, and this voyage of research and discovery is just beginning</a:t>
            </a:r>
            <a:endParaRPr lang="ar-SA" dirty="0"/>
          </a:p>
        </p:txBody>
      </p:sp>
      <p:pic>
        <p:nvPicPr>
          <p:cNvPr id="5" name="صورة 4">
            <a:extLst>
              <a:ext uri="{FF2B5EF4-FFF2-40B4-BE49-F238E27FC236}">
                <a16:creationId xmlns:a16="http://schemas.microsoft.com/office/drawing/2014/main" id="{D897DD4C-96CB-9781-D9C9-CEA50CE265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08805" y="1572465"/>
            <a:ext cx="4110990" cy="1953944"/>
          </a:xfrm>
          <a:prstGeom prst="rect">
            <a:avLst/>
          </a:prstGeom>
        </p:spPr>
      </p:pic>
      <p:sp>
        <p:nvSpPr>
          <p:cNvPr id="7" name="مربع نص 6">
            <a:extLst>
              <a:ext uri="{FF2B5EF4-FFF2-40B4-BE49-F238E27FC236}">
                <a16:creationId xmlns:a16="http://schemas.microsoft.com/office/drawing/2014/main" id="{7A706C1C-5B95-6FB9-B80D-CBD2A1FC47D9}"/>
              </a:ext>
            </a:extLst>
          </p:cNvPr>
          <p:cNvSpPr txBox="1"/>
          <p:nvPr/>
        </p:nvSpPr>
        <p:spPr>
          <a:xfrm>
            <a:off x="2586033" y="5759553"/>
            <a:ext cx="7019934" cy="646331"/>
          </a:xfrm>
          <a:prstGeom prst="rect">
            <a:avLst/>
          </a:prstGeom>
          <a:noFill/>
        </p:spPr>
        <p:txBody>
          <a:bodyPr wrap="none" rtlCol="1">
            <a:spAutoFit/>
          </a:bodyPr>
          <a:lstStyle/>
          <a:p>
            <a:r>
              <a:rPr lang="en-US" dirty="0"/>
              <a:t>This was the letter that William H. </a:t>
            </a:r>
            <a:r>
              <a:rPr lang="en-US" dirty="0" err="1"/>
              <a:t>Gerstenmaier</a:t>
            </a:r>
            <a:r>
              <a:rPr lang="en-US" dirty="0"/>
              <a:t> sent to the world about </a:t>
            </a:r>
          </a:p>
          <a:p>
            <a:pPr algn="ctr"/>
            <a:r>
              <a:rPr lang="en-US" dirty="0"/>
              <a:t>the </a:t>
            </a:r>
            <a:r>
              <a:rPr lang="en-US" dirty="0" err="1"/>
              <a:t>astablish</a:t>
            </a:r>
            <a:r>
              <a:rPr lang="en-US" dirty="0"/>
              <a:t> of the International Space Station (ISS)</a:t>
            </a:r>
            <a:endParaRPr lang="ar-SA" dirty="0"/>
          </a:p>
        </p:txBody>
      </p:sp>
    </p:spTree>
    <p:extLst>
      <p:ext uri="{BB962C8B-B14F-4D97-AF65-F5344CB8AC3E}">
        <p14:creationId xmlns:p14="http://schemas.microsoft.com/office/powerpoint/2010/main" val="288127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A9DBAA-3061-5C87-30D4-21F55753DD44}"/>
              </a:ext>
            </a:extLst>
          </p:cNvPr>
          <p:cNvSpPr>
            <a:spLocks noGrp="1"/>
          </p:cNvSpPr>
          <p:nvPr>
            <p:ph type="ctrTitle"/>
          </p:nvPr>
        </p:nvSpPr>
        <p:spPr>
          <a:xfrm>
            <a:off x="1524000" y="3604419"/>
            <a:ext cx="9144000" cy="2387600"/>
          </a:xfrm>
        </p:spPr>
        <p:txBody>
          <a:bodyPr>
            <a:noAutofit/>
          </a:bodyPr>
          <a:lstStyle/>
          <a:p>
            <a:r>
              <a:rPr lang="en-US" sz="2000" b="0" i="0" dirty="0">
                <a:solidFill>
                  <a:srgbClr val="202122"/>
                </a:solidFill>
                <a:effectLst/>
                <a:latin typeface="Arial" panose="020B0604020202020204" pitchFamily="34" charset="0"/>
              </a:rPr>
              <a:t>The </a:t>
            </a:r>
            <a:r>
              <a:rPr lang="en-US" sz="2000" b="1" i="0" dirty="0">
                <a:solidFill>
                  <a:srgbClr val="202122"/>
                </a:solidFill>
                <a:effectLst/>
                <a:latin typeface="Arial" panose="020B0604020202020204" pitchFamily="34" charset="0"/>
              </a:rPr>
              <a:t>International Space Station</a:t>
            </a:r>
            <a:r>
              <a:rPr lang="en-US" sz="2000" b="0" i="0" dirty="0">
                <a:solidFill>
                  <a:srgbClr val="202122"/>
                </a:solidFill>
                <a:effectLst/>
                <a:latin typeface="Arial" panose="020B0604020202020204" pitchFamily="34" charset="0"/>
              </a:rPr>
              <a:t> (</a:t>
            </a:r>
            <a:r>
              <a:rPr lang="en-US" sz="2000" b="1" i="0" dirty="0">
                <a:solidFill>
                  <a:srgbClr val="202122"/>
                </a:solidFill>
                <a:effectLst/>
                <a:latin typeface="Arial" panose="020B0604020202020204" pitchFamily="34" charset="0"/>
              </a:rPr>
              <a:t>ISS</a:t>
            </a:r>
            <a:r>
              <a:rPr lang="en-US" sz="2000" b="0" i="0" dirty="0">
                <a:solidFill>
                  <a:srgbClr val="202122"/>
                </a:solidFill>
                <a:effectLst/>
                <a:latin typeface="Arial" panose="020B0604020202020204" pitchFamily="34" charset="0"/>
              </a:rPr>
              <a:t>) is the largest </a:t>
            </a:r>
            <a:r>
              <a:rPr lang="en-US" sz="2000" b="0" i="0" u="none" strike="noStrike" dirty="0">
                <a:solidFill>
                  <a:srgbClr val="0645AD"/>
                </a:solidFill>
                <a:effectLst/>
                <a:latin typeface="Arial" panose="020B0604020202020204" pitchFamily="34" charset="0"/>
              </a:rPr>
              <a:t>modular</a:t>
            </a:r>
            <a:r>
              <a:rPr lang="en-US" sz="2000" b="0" i="0" dirty="0">
                <a:solidFill>
                  <a:srgbClr val="202122"/>
                </a:solidFill>
                <a:effectLst/>
                <a:latin typeface="Arial" panose="020B0604020202020204" pitchFamily="34" charset="0"/>
              </a:rPr>
              <a:t> </a:t>
            </a:r>
            <a:r>
              <a:rPr lang="en-US" sz="2000" b="0" i="0" u="none" strike="noStrike" dirty="0">
                <a:solidFill>
                  <a:srgbClr val="0645AD"/>
                </a:solidFill>
                <a:effectLst/>
                <a:latin typeface="Arial" panose="020B0604020202020204" pitchFamily="34" charset="0"/>
                <a:hlinkClick r:id="rId2" tooltip="Space station"/>
              </a:rPr>
              <a:t>space station</a:t>
            </a:r>
            <a:r>
              <a:rPr lang="en-US" sz="2000" b="0" i="0" dirty="0">
                <a:solidFill>
                  <a:srgbClr val="202122"/>
                </a:solidFill>
                <a:effectLst/>
                <a:latin typeface="Arial" panose="020B0604020202020204" pitchFamily="34" charset="0"/>
              </a:rPr>
              <a:t> currently in </a:t>
            </a:r>
            <a:r>
              <a:rPr lang="en-US" sz="2000" b="0" i="0" u="none" strike="noStrike" dirty="0">
                <a:solidFill>
                  <a:srgbClr val="0645AD"/>
                </a:solidFill>
                <a:effectLst/>
                <a:latin typeface="Arial" panose="020B0604020202020204" pitchFamily="34" charset="0"/>
                <a:hlinkClick r:id="rId3" tooltip="Low Earth orbit"/>
              </a:rPr>
              <a:t>low Earth orbit</a:t>
            </a:r>
            <a:r>
              <a:rPr lang="en-US" sz="2000" b="0" i="0" dirty="0">
                <a:solidFill>
                  <a:srgbClr val="202122"/>
                </a:solidFill>
                <a:effectLst/>
                <a:latin typeface="Arial" panose="020B0604020202020204" pitchFamily="34" charset="0"/>
              </a:rPr>
              <a:t>. It is a multinational collaborative project involving five participating space agencies: </a:t>
            </a:r>
            <a:r>
              <a:rPr lang="en-US" sz="2000" b="0" i="0" u="none" strike="noStrike" dirty="0">
                <a:solidFill>
                  <a:srgbClr val="0645AD"/>
                </a:solidFill>
                <a:effectLst/>
                <a:latin typeface="Arial" panose="020B0604020202020204" pitchFamily="34" charset="0"/>
                <a:hlinkClick r:id="rId4" tooltip="NASA"/>
              </a:rPr>
              <a:t>NASA</a:t>
            </a:r>
            <a:r>
              <a:rPr lang="en-US" sz="2000" b="0" i="0" dirty="0">
                <a:solidFill>
                  <a:srgbClr val="202122"/>
                </a:solidFill>
                <a:effectLst/>
                <a:latin typeface="Arial" panose="020B0604020202020204" pitchFamily="34" charset="0"/>
              </a:rPr>
              <a:t> (United States), </a:t>
            </a:r>
            <a:r>
              <a:rPr lang="en-US" sz="2000" b="0" i="0" u="none" strike="noStrike" dirty="0" err="1">
                <a:solidFill>
                  <a:srgbClr val="0645AD"/>
                </a:solidFill>
                <a:effectLst/>
                <a:latin typeface="Arial" panose="020B0604020202020204" pitchFamily="34" charset="0"/>
                <a:hlinkClick r:id="rId5" tooltip="Roscosmos"/>
              </a:rPr>
              <a:t>Roscosmos</a:t>
            </a:r>
            <a:r>
              <a:rPr lang="en-US" sz="2000" b="0" i="0" dirty="0">
                <a:solidFill>
                  <a:srgbClr val="202122"/>
                </a:solidFill>
                <a:effectLst/>
                <a:latin typeface="Arial" panose="020B0604020202020204" pitchFamily="34" charset="0"/>
              </a:rPr>
              <a:t> (Russia), </a:t>
            </a:r>
            <a:r>
              <a:rPr lang="en-US" sz="2000" b="0" i="0" u="none" strike="noStrike" dirty="0">
                <a:solidFill>
                  <a:srgbClr val="0645AD"/>
                </a:solidFill>
                <a:effectLst/>
                <a:latin typeface="Arial" panose="020B0604020202020204" pitchFamily="34" charset="0"/>
                <a:hlinkClick r:id="rId6" tooltip="JAXA"/>
              </a:rPr>
              <a:t>JAXA</a:t>
            </a:r>
            <a:r>
              <a:rPr lang="en-US" sz="2000" b="0" i="0" dirty="0">
                <a:solidFill>
                  <a:srgbClr val="202122"/>
                </a:solidFill>
                <a:effectLst/>
                <a:latin typeface="Arial" panose="020B0604020202020204" pitchFamily="34" charset="0"/>
              </a:rPr>
              <a:t> (Japan), </a:t>
            </a:r>
            <a:r>
              <a:rPr lang="en-US" sz="2000" b="0" i="0" u="none" strike="noStrike" dirty="0">
                <a:solidFill>
                  <a:srgbClr val="0645AD"/>
                </a:solidFill>
                <a:effectLst/>
                <a:latin typeface="Arial" panose="020B0604020202020204" pitchFamily="34" charset="0"/>
                <a:hlinkClick r:id="rId7" tooltip="European Space Agency"/>
              </a:rPr>
              <a:t>ESA</a:t>
            </a:r>
            <a:r>
              <a:rPr lang="en-US" sz="2000" b="0" i="0" dirty="0">
                <a:solidFill>
                  <a:srgbClr val="202122"/>
                </a:solidFill>
                <a:effectLst/>
                <a:latin typeface="Arial" panose="020B0604020202020204" pitchFamily="34" charset="0"/>
              </a:rPr>
              <a:t> (Europe), and </a:t>
            </a:r>
            <a:r>
              <a:rPr lang="en-US" sz="2000" b="0" i="0" u="none" strike="noStrike" dirty="0">
                <a:solidFill>
                  <a:srgbClr val="0645AD"/>
                </a:solidFill>
                <a:effectLst/>
                <a:latin typeface="Arial" panose="020B0604020202020204" pitchFamily="34" charset="0"/>
                <a:hlinkClick r:id="rId8" tooltip="Canadian Space Agency"/>
              </a:rPr>
              <a:t>CSA</a:t>
            </a:r>
            <a:r>
              <a:rPr lang="en-US" sz="2000" b="0" i="0" dirty="0">
                <a:solidFill>
                  <a:srgbClr val="202122"/>
                </a:solidFill>
                <a:effectLst/>
                <a:latin typeface="Arial" panose="020B0604020202020204" pitchFamily="34" charset="0"/>
              </a:rPr>
              <a:t> (Canada).</a:t>
            </a:r>
            <a:r>
              <a:rPr lang="en-US" sz="2000" b="0" i="0" u="none" strike="noStrike" baseline="30000" dirty="0">
                <a:solidFill>
                  <a:srgbClr val="0645AD"/>
                </a:solidFill>
                <a:effectLst/>
                <a:latin typeface="Arial" panose="020B0604020202020204" pitchFamily="34" charset="0"/>
                <a:hlinkClick r:id="rId9"/>
              </a:rPr>
              <a:t>[7]</a:t>
            </a:r>
            <a:r>
              <a:rPr lang="en-US" sz="2000" b="0" i="0" u="none" strike="noStrike" baseline="30000" dirty="0">
                <a:solidFill>
                  <a:srgbClr val="0645AD"/>
                </a:solidFill>
                <a:effectLst/>
                <a:latin typeface="Arial" panose="020B0604020202020204" pitchFamily="34" charset="0"/>
                <a:hlinkClick r:id="rId10"/>
              </a:rPr>
              <a:t>[8]</a:t>
            </a:r>
            <a:r>
              <a:rPr lang="en-US" sz="2000" b="0" i="0" dirty="0">
                <a:solidFill>
                  <a:srgbClr val="202122"/>
                </a:solidFill>
                <a:effectLst/>
                <a:latin typeface="Arial" panose="020B0604020202020204" pitchFamily="34" charset="0"/>
              </a:rPr>
              <a:t> The ownership and use of the space station is established by intergovernmental treaties and agreements </a:t>
            </a:r>
            <a:r>
              <a:rPr lang="en-US" sz="2000" b="0" i="0" baseline="30000" dirty="0">
                <a:solidFill>
                  <a:srgbClr val="0645AD"/>
                </a:solidFill>
                <a:effectLst/>
                <a:latin typeface="Arial" panose="020B0604020202020204" pitchFamily="34" charset="0"/>
              </a:rPr>
              <a:t>.</a:t>
            </a:r>
            <a:r>
              <a:rPr lang="en-US" sz="2000" b="0" i="0" dirty="0">
                <a:solidFill>
                  <a:srgbClr val="202122"/>
                </a:solidFill>
                <a:effectLst/>
                <a:latin typeface="Arial" panose="020B0604020202020204" pitchFamily="34" charset="0"/>
              </a:rPr>
              <a:t> The station serves as a </a:t>
            </a:r>
            <a:r>
              <a:rPr lang="en-US" sz="2000" b="0" i="0" u="none" strike="noStrike" dirty="0">
                <a:solidFill>
                  <a:srgbClr val="0645AD"/>
                </a:solidFill>
                <a:effectLst/>
                <a:latin typeface="Arial" panose="020B0604020202020204" pitchFamily="34" charset="0"/>
                <a:hlinkClick r:id="rId11" tooltip="Microgravity"/>
              </a:rPr>
              <a:t>microgravity</a:t>
            </a:r>
            <a:r>
              <a:rPr lang="en-US" sz="2000" b="0" i="0" dirty="0">
                <a:solidFill>
                  <a:srgbClr val="202122"/>
                </a:solidFill>
                <a:effectLst/>
                <a:latin typeface="Arial" panose="020B0604020202020204" pitchFamily="34" charset="0"/>
              </a:rPr>
              <a:t> and </a:t>
            </a:r>
            <a:r>
              <a:rPr lang="en-US" sz="2000" b="0" i="0" u="none" strike="noStrike" dirty="0">
                <a:solidFill>
                  <a:srgbClr val="0645AD"/>
                </a:solidFill>
                <a:effectLst/>
                <a:latin typeface="Arial" panose="020B0604020202020204" pitchFamily="34" charset="0"/>
                <a:hlinkClick r:id="rId12" tooltip="Space environment"/>
              </a:rPr>
              <a:t>space environment</a:t>
            </a:r>
            <a:r>
              <a:rPr lang="en-US" sz="2000" b="0" i="0" dirty="0">
                <a:solidFill>
                  <a:srgbClr val="202122"/>
                </a:solidFill>
                <a:effectLst/>
                <a:latin typeface="Arial" panose="020B0604020202020204" pitchFamily="34" charset="0"/>
              </a:rPr>
              <a:t> research laboratory in which </a:t>
            </a:r>
            <a:r>
              <a:rPr lang="en-US" sz="2000" b="0" i="0" u="none" strike="noStrike" dirty="0">
                <a:solidFill>
                  <a:srgbClr val="0645AD"/>
                </a:solidFill>
                <a:effectLst/>
                <a:latin typeface="Arial" panose="020B0604020202020204" pitchFamily="34" charset="0"/>
                <a:hlinkClick r:id="rId13" tooltip="Scientific research on the International Space Station"/>
              </a:rPr>
              <a:t>scientific research</a:t>
            </a:r>
            <a:r>
              <a:rPr lang="en-US" sz="2000" b="0" i="0" dirty="0">
                <a:solidFill>
                  <a:srgbClr val="202122"/>
                </a:solidFill>
                <a:effectLst/>
                <a:latin typeface="Arial" panose="020B0604020202020204" pitchFamily="34" charset="0"/>
              </a:rPr>
              <a:t> is conducted in </a:t>
            </a:r>
            <a:r>
              <a:rPr lang="en-US" sz="2000" b="0" i="0" u="none" strike="noStrike" dirty="0">
                <a:solidFill>
                  <a:srgbClr val="0645AD"/>
                </a:solidFill>
                <a:effectLst/>
                <a:latin typeface="Arial" panose="020B0604020202020204" pitchFamily="34" charset="0"/>
                <a:hlinkClick r:id="rId14" tooltip="Astrobiology"/>
              </a:rPr>
              <a:t>astrobiology</a:t>
            </a:r>
            <a:r>
              <a:rPr lang="en-US" sz="2000" b="0" i="0" dirty="0">
                <a:solidFill>
                  <a:srgbClr val="202122"/>
                </a:solidFill>
                <a:effectLst/>
                <a:latin typeface="Arial" panose="020B0604020202020204" pitchFamily="34" charset="0"/>
              </a:rPr>
              <a:t>, </a:t>
            </a:r>
            <a:r>
              <a:rPr lang="en-US" sz="2000" b="0" i="0" u="none" strike="noStrike" dirty="0">
                <a:solidFill>
                  <a:srgbClr val="0645AD"/>
                </a:solidFill>
                <a:effectLst/>
                <a:latin typeface="Arial" panose="020B0604020202020204" pitchFamily="34" charset="0"/>
                <a:hlinkClick r:id="rId15" tooltip="Astronomy"/>
              </a:rPr>
              <a:t>astronomy</a:t>
            </a:r>
            <a:r>
              <a:rPr lang="en-US" sz="2000" b="0" i="0" dirty="0">
                <a:solidFill>
                  <a:srgbClr val="202122"/>
                </a:solidFill>
                <a:effectLst/>
                <a:latin typeface="Arial" panose="020B0604020202020204" pitchFamily="34" charset="0"/>
              </a:rPr>
              <a:t>, </a:t>
            </a:r>
            <a:r>
              <a:rPr lang="en-US" sz="2000" b="0" i="0" u="none" strike="noStrike" dirty="0">
                <a:solidFill>
                  <a:srgbClr val="0645AD"/>
                </a:solidFill>
                <a:effectLst/>
                <a:latin typeface="Arial" panose="020B0604020202020204" pitchFamily="34" charset="0"/>
                <a:hlinkClick r:id="rId16" tooltip="Meteorology"/>
              </a:rPr>
              <a:t>meteorology</a:t>
            </a:r>
            <a:r>
              <a:rPr lang="en-US" sz="2000" b="0" i="0" dirty="0">
                <a:solidFill>
                  <a:srgbClr val="202122"/>
                </a:solidFill>
                <a:effectLst/>
                <a:latin typeface="Arial" panose="020B0604020202020204" pitchFamily="34" charset="0"/>
              </a:rPr>
              <a:t>, </a:t>
            </a:r>
            <a:r>
              <a:rPr lang="en-US" sz="2000" b="0" i="0" u="none" strike="noStrike" dirty="0">
                <a:solidFill>
                  <a:srgbClr val="0645AD"/>
                </a:solidFill>
                <a:effectLst/>
                <a:latin typeface="Arial" panose="020B0604020202020204" pitchFamily="34" charset="0"/>
                <a:hlinkClick r:id="rId17" tooltip="Physics"/>
              </a:rPr>
              <a:t>physics</a:t>
            </a:r>
            <a:r>
              <a:rPr lang="en-US" sz="2000" b="0" i="0" dirty="0">
                <a:solidFill>
                  <a:srgbClr val="202122"/>
                </a:solidFill>
                <a:effectLst/>
                <a:latin typeface="Arial" panose="020B0604020202020204" pitchFamily="34" charset="0"/>
              </a:rPr>
              <a:t>, and other fields.</a:t>
            </a:r>
            <a:r>
              <a:rPr lang="en-US" sz="2000" b="0" i="0" u="none" strike="noStrike" baseline="30000" dirty="0">
                <a:solidFill>
                  <a:srgbClr val="0645AD"/>
                </a:solidFill>
                <a:effectLst/>
                <a:latin typeface="Arial" panose="020B0604020202020204" pitchFamily="34" charset="0"/>
                <a:hlinkClick r:id="rId18"/>
              </a:rPr>
              <a:t>[10]</a:t>
            </a:r>
            <a:r>
              <a:rPr lang="en-US" sz="2000" b="0" i="0" u="none" strike="noStrike" baseline="30000" dirty="0">
                <a:solidFill>
                  <a:srgbClr val="0645AD"/>
                </a:solidFill>
                <a:effectLst/>
                <a:latin typeface="Arial" panose="020B0604020202020204" pitchFamily="34" charset="0"/>
                <a:hlinkClick r:id="rId19"/>
              </a:rPr>
              <a:t>[11]</a:t>
            </a:r>
            <a:r>
              <a:rPr lang="en-US" sz="2000" b="0" i="0" u="none" strike="noStrike" baseline="30000" dirty="0">
                <a:solidFill>
                  <a:srgbClr val="0645AD"/>
                </a:solidFill>
                <a:effectLst/>
                <a:latin typeface="Arial" panose="020B0604020202020204" pitchFamily="34" charset="0"/>
                <a:hlinkClick r:id="rId20"/>
              </a:rPr>
              <a:t>[12]</a:t>
            </a:r>
            <a:r>
              <a:rPr lang="en-US" sz="2000" b="0" i="0" dirty="0">
                <a:solidFill>
                  <a:srgbClr val="202122"/>
                </a:solidFill>
                <a:effectLst/>
                <a:latin typeface="Arial" panose="020B0604020202020204" pitchFamily="34" charset="0"/>
              </a:rPr>
              <a:t> The ISS is suited for testing the spacecraft systems and equipment required for possible future long-duration missions to the Moon and Mars</a:t>
            </a:r>
            <a:endParaRPr lang="ar-SA" sz="2000" dirty="0"/>
          </a:p>
        </p:txBody>
      </p:sp>
      <p:pic>
        <p:nvPicPr>
          <p:cNvPr id="5" name="صورة 4">
            <a:extLst>
              <a:ext uri="{FF2B5EF4-FFF2-40B4-BE49-F238E27FC236}">
                <a16:creationId xmlns:a16="http://schemas.microsoft.com/office/drawing/2014/main" id="{EB769893-5ED5-E087-941A-18F1D2C4E880}"/>
              </a:ext>
            </a:extLst>
          </p:cNvPr>
          <p:cNvPicPr>
            <a:picLocks noChangeAspect="1"/>
          </p:cNvPicPr>
          <p:nvPr/>
        </p:nvPicPr>
        <p:blipFill>
          <a:blip r:embed="rId21">
            <a:extLst>
              <a:ext uri="{28A0092B-C50C-407E-A947-70E740481C1C}">
                <a14:useLocalDpi xmlns:a14="http://schemas.microsoft.com/office/drawing/2010/main" val="0"/>
              </a:ext>
              <a:ext uri="{837473B0-CC2E-450A-ABE3-18F120FF3D39}">
                <a1611:picAttrSrcUrl xmlns:a1611="http://schemas.microsoft.com/office/drawing/2016/11/main" r:id="rId22"/>
              </a:ext>
            </a:extLst>
          </a:blip>
          <a:stretch>
            <a:fillRect/>
          </a:stretch>
        </p:blipFill>
        <p:spPr>
          <a:xfrm>
            <a:off x="2416892" y="137560"/>
            <a:ext cx="7358216" cy="2683100"/>
          </a:xfrm>
          <a:prstGeom prst="rect">
            <a:avLst/>
          </a:prstGeom>
        </p:spPr>
      </p:pic>
    </p:spTree>
    <p:extLst>
      <p:ext uri="{BB962C8B-B14F-4D97-AF65-F5344CB8AC3E}">
        <p14:creationId xmlns:p14="http://schemas.microsoft.com/office/powerpoint/2010/main" val="268324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9E237C-DFBF-CFE0-BC95-0DC6F0F4AAD5}"/>
              </a:ext>
            </a:extLst>
          </p:cNvPr>
          <p:cNvSpPr>
            <a:spLocks noGrp="1"/>
          </p:cNvSpPr>
          <p:nvPr>
            <p:ph type="title"/>
          </p:nvPr>
        </p:nvSpPr>
        <p:spPr>
          <a:xfrm>
            <a:off x="838200" y="4556124"/>
            <a:ext cx="10515600" cy="1325563"/>
          </a:xfrm>
        </p:spPr>
        <p:txBody>
          <a:bodyPr>
            <a:noAutofit/>
          </a:bodyPr>
          <a:lstStyle/>
          <a:p>
            <a:pPr algn="ctr"/>
            <a:r>
              <a:rPr lang="en-US" sz="2400" b="0" i="0" dirty="0">
                <a:solidFill>
                  <a:srgbClr val="202122"/>
                </a:solidFill>
                <a:effectLst/>
                <a:latin typeface="Arial" panose="020B0604020202020204" pitchFamily="34" charset="0"/>
              </a:rPr>
              <a:t>The ISS was originally intended to be a laboratory, observatory, and factory while providing transportation, maintenance, and a </a:t>
            </a:r>
            <a:r>
              <a:rPr lang="en-US" sz="2400" b="0" i="0" u="none" strike="noStrike" dirty="0">
                <a:solidFill>
                  <a:srgbClr val="0645AD"/>
                </a:solidFill>
                <a:effectLst/>
                <a:latin typeface="Arial" panose="020B0604020202020204" pitchFamily="34" charset="0"/>
                <a:hlinkClick r:id="rId2" tooltip="Low Earth orbit"/>
              </a:rPr>
              <a:t>low Earth orbit</a:t>
            </a:r>
            <a:r>
              <a:rPr lang="en-US" sz="2400" b="0" i="0" dirty="0">
                <a:solidFill>
                  <a:srgbClr val="202122"/>
                </a:solidFill>
                <a:effectLst/>
                <a:latin typeface="Arial" panose="020B0604020202020204" pitchFamily="34" charset="0"/>
              </a:rPr>
              <a:t> staging base for possible future missions to the Moon, Mars, and asteroids. However, not all of the uses envisioned in the initial </a:t>
            </a:r>
            <a:r>
              <a:rPr lang="en-US" sz="2400" b="0" i="0" u="none" strike="noStrike" dirty="0">
                <a:solidFill>
                  <a:srgbClr val="0645AD"/>
                </a:solidFill>
                <a:effectLst/>
                <a:latin typeface="Arial" panose="020B0604020202020204" pitchFamily="34" charset="0"/>
                <a:hlinkClick r:id="rId3" tooltip="Memorandum of understanding"/>
              </a:rPr>
              <a:t>memorandum of understanding</a:t>
            </a:r>
            <a:r>
              <a:rPr lang="en-US" sz="2400" b="0" i="0" dirty="0">
                <a:solidFill>
                  <a:srgbClr val="202122"/>
                </a:solidFill>
                <a:effectLst/>
                <a:latin typeface="Arial" panose="020B0604020202020204" pitchFamily="34" charset="0"/>
              </a:rPr>
              <a:t> between </a:t>
            </a:r>
            <a:r>
              <a:rPr lang="en-US" sz="2400" b="0" i="0" u="none" strike="noStrike" dirty="0">
                <a:solidFill>
                  <a:srgbClr val="0645AD"/>
                </a:solidFill>
                <a:effectLst/>
                <a:latin typeface="Arial" panose="020B0604020202020204" pitchFamily="34" charset="0"/>
                <a:hlinkClick r:id="rId4" tooltip="NASA"/>
              </a:rPr>
              <a:t>NASA</a:t>
            </a:r>
            <a:r>
              <a:rPr lang="en-US" sz="2400" b="0" i="0" dirty="0">
                <a:solidFill>
                  <a:srgbClr val="202122"/>
                </a:solidFill>
                <a:effectLst/>
                <a:latin typeface="Arial" panose="020B0604020202020204" pitchFamily="34" charset="0"/>
              </a:rPr>
              <a:t> and </a:t>
            </a:r>
            <a:r>
              <a:rPr lang="en-US" sz="2400" b="0" i="0" u="none" strike="noStrike" dirty="0" err="1">
                <a:solidFill>
                  <a:srgbClr val="0645AD"/>
                </a:solidFill>
                <a:effectLst/>
                <a:latin typeface="Arial" panose="020B0604020202020204" pitchFamily="34" charset="0"/>
                <a:hlinkClick r:id="rId5" tooltip="Roscosmos"/>
              </a:rPr>
              <a:t>Roscosmos</a:t>
            </a:r>
            <a:r>
              <a:rPr lang="en-US" sz="2400" b="0" i="0" dirty="0">
                <a:solidFill>
                  <a:srgbClr val="202122"/>
                </a:solidFill>
                <a:effectLst/>
                <a:latin typeface="Arial" panose="020B0604020202020204" pitchFamily="34" charset="0"/>
              </a:rPr>
              <a:t> have been </a:t>
            </a:r>
            <a:r>
              <a:rPr lang="en-US" sz="2400" b="0" i="0" dirty="0" err="1">
                <a:solidFill>
                  <a:srgbClr val="202122"/>
                </a:solidFill>
                <a:effectLst/>
                <a:latin typeface="Arial" panose="020B0604020202020204" pitchFamily="34" charset="0"/>
              </a:rPr>
              <a:t>realised</a:t>
            </a:r>
            <a:r>
              <a:rPr lang="en-US" sz="2400" b="0" i="0" dirty="0">
                <a:solidFill>
                  <a:srgbClr val="202122"/>
                </a:solidFill>
                <a:effectLst/>
                <a:latin typeface="Arial" panose="020B0604020202020204" pitchFamily="34" charset="0"/>
              </a:rPr>
              <a:t>. In the </a:t>
            </a:r>
            <a:r>
              <a:rPr lang="en-US" sz="2400" b="0" i="0" u="none" strike="noStrike" dirty="0">
                <a:solidFill>
                  <a:srgbClr val="0645AD"/>
                </a:solidFill>
                <a:effectLst/>
                <a:latin typeface="Arial" panose="020B0604020202020204" pitchFamily="34" charset="0"/>
                <a:hlinkClick r:id="rId6" tooltip="Space policy of the Barack Obama administration"/>
              </a:rPr>
              <a:t>2010 United States National Space Policy</a:t>
            </a:r>
            <a:r>
              <a:rPr lang="en-US" sz="2400" b="0" i="0" dirty="0">
                <a:solidFill>
                  <a:srgbClr val="202122"/>
                </a:solidFill>
                <a:effectLst/>
                <a:latin typeface="Arial" panose="020B0604020202020204" pitchFamily="34" charset="0"/>
              </a:rPr>
              <a:t>, the ISS was given additional roles of serving commercial, diplomatic, and educational purposes.</a:t>
            </a:r>
            <a:endParaRPr lang="ar-SA" sz="2400" dirty="0"/>
          </a:p>
        </p:txBody>
      </p:sp>
      <p:pic>
        <p:nvPicPr>
          <p:cNvPr id="5" name="عنصر نائب للمحتوى 4" descr="مشهد كوكب الأرض من الفضاء">
            <a:extLst>
              <a:ext uri="{FF2B5EF4-FFF2-40B4-BE49-F238E27FC236}">
                <a16:creationId xmlns:a16="http://schemas.microsoft.com/office/drawing/2014/main" id="{A995186A-B893-D15C-2015-993E57B68F55}"/>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409825" y="124966"/>
            <a:ext cx="7372350" cy="2989517"/>
          </a:xfrm>
        </p:spPr>
      </p:pic>
      <p:sp>
        <p:nvSpPr>
          <p:cNvPr id="6" name="مربع نص 5">
            <a:extLst>
              <a:ext uri="{FF2B5EF4-FFF2-40B4-BE49-F238E27FC236}">
                <a16:creationId xmlns:a16="http://schemas.microsoft.com/office/drawing/2014/main" id="{AC1D84FB-C8A2-9F37-C8F9-445B9F4D7A36}"/>
              </a:ext>
            </a:extLst>
          </p:cNvPr>
          <p:cNvSpPr txBox="1"/>
          <p:nvPr/>
        </p:nvSpPr>
        <p:spPr>
          <a:xfrm>
            <a:off x="3736340" y="3114483"/>
            <a:ext cx="3576319" cy="646331"/>
          </a:xfrm>
          <a:prstGeom prst="rect">
            <a:avLst/>
          </a:prstGeom>
          <a:noFill/>
        </p:spPr>
        <p:txBody>
          <a:bodyPr wrap="square" rtlCol="1">
            <a:spAutoFit/>
          </a:bodyPr>
          <a:lstStyle/>
          <a:p>
            <a:r>
              <a:rPr lang="en-US" sz="3600" b="1" u="sng" dirty="0">
                <a:latin typeface="Bahnschrift" panose="020B0502040204020203" pitchFamily="34" charset="0"/>
              </a:rPr>
              <a:t>The purpose</a:t>
            </a:r>
            <a:endParaRPr lang="ar-SA" sz="3600" b="1" u="sng" dirty="0">
              <a:latin typeface="Bahnschrift" panose="020B0502040204020203" pitchFamily="34" charset="0"/>
            </a:endParaRPr>
          </a:p>
        </p:txBody>
      </p:sp>
    </p:spTree>
    <p:extLst>
      <p:ext uri="{BB962C8B-B14F-4D97-AF65-F5344CB8AC3E}">
        <p14:creationId xmlns:p14="http://schemas.microsoft.com/office/powerpoint/2010/main" val="1391579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E5D7A38-2710-FBA2-438D-27B099926CD3}"/>
              </a:ext>
            </a:extLst>
          </p:cNvPr>
          <p:cNvSpPr>
            <a:spLocks noGrp="1"/>
          </p:cNvSpPr>
          <p:nvPr>
            <p:ph type="ctrTitle"/>
          </p:nvPr>
        </p:nvSpPr>
        <p:spPr>
          <a:xfrm>
            <a:off x="1524000" y="4112261"/>
            <a:ext cx="9144000" cy="2387600"/>
          </a:xfrm>
        </p:spPr>
        <p:txBody>
          <a:bodyPr>
            <a:noAutofit/>
          </a:bodyPr>
          <a:lstStyle/>
          <a:p>
            <a:r>
              <a:rPr lang="en-US" sz="1800" b="0" i="0" dirty="0">
                <a:solidFill>
                  <a:srgbClr val="202122"/>
                </a:solidFill>
                <a:effectLst/>
                <a:latin typeface="Arial" panose="020B0604020202020204" pitchFamily="34" charset="0"/>
              </a:rPr>
              <a:t>The ISS provides a location in the relative safety of low Earth orbit to test spacecraft systems that will be required for long-duration missions to the Moon and Mars. This provides experience in operations, maintenance as well as repair and replacement activities on-orbit. This will help develop essential skills in operating spacecraft farther from Earth, reduce mission risks, and advance the capabilities of interplanetary spacecraft. Referring to the </a:t>
            </a:r>
            <a:r>
              <a:rPr lang="en-US" sz="1800" b="0" i="0" u="none" strike="noStrike" dirty="0">
                <a:solidFill>
                  <a:srgbClr val="0645AD"/>
                </a:solidFill>
                <a:effectLst/>
                <a:latin typeface="Arial" panose="020B0604020202020204" pitchFamily="34" charset="0"/>
                <a:hlinkClick r:id="rId2" tooltip="MARS-500"/>
              </a:rPr>
              <a:t>MARS-500</a:t>
            </a:r>
            <a:r>
              <a:rPr lang="en-US" sz="1800" b="0" i="0" dirty="0">
                <a:solidFill>
                  <a:srgbClr val="202122"/>
                </a:solidFill>
                <a:effectLst/>
                <a:latin typeface="Arial" panose="020B0604020202020204" pitchFamily="34" charset="0"/>
              </a:rPr>
              <a:t> experiment, a crew isolation experiment conducted on Earth, ESA states that "Whereas the ISS is essential for answering questions concerning the possible impact of weightlessness, radiation and other space-specific factors, aspects such as the effect of long-term isolation and confinement can be more appropriately addressed via ground-based simulations".</a:t>
            </a:r>
            <a:r>
              <a:rPr lang="en-US" sz="1800" b="0" i="0" baseline="30000" dirty="0">
                <a:solidFill>
                  <a:srgbClr val="0645AD"/>
                </a:solidFill>
                <a:effectLst/>
                <a:latin typeface="Arial" panose="020B0604020202020204" pitchFamily="34" charset="0"/>
              </a:rPr>
              <a:t> </a:t>
            </a:r>
            <a:r>
              <a:rPr lang="en-US" sz="1800" b="0" i="0" dirty="0">
                <a:solidFill>
                  <a:srgbClr val="202122"/>
                </a:solidFill>
                <a:effectLst/>
                <a:latin typeface="Arial" panose="020B0604020202020204" pitchFamily="34" charset="0"/>
              </a:rPr>
              <a:t> Sergey Krasnov, the head of human space flight </a:t>
            </a:r>
            <a:r>
              <a:rPr lang="en-US" sz="1800" b="0" i="0" dirty="0" err="1">
                <a:solidFill>
                  <a:srgbClr val="202122"/>
                </a:solidFill>
                <a:effectLst/>
                <a:latin typeface="Arial" panose="020B0604020202020204" pitchFamily="34" charset="0"/>
              </a:rPr>
              <a:t>programmes</a:t>
            </a:r>
            <a:r>
              <a:rPr lang="en-US" sz="1800" b="0" i="0" dirty="0">
                <a:solidFill>
                  <a:srgbClr val="202122"/>
                </a:solidFill>
                <a:effectLst/>
                <a:latin typeface="Arial" panose="020B0604020202020204" pitchFamily="34" charset="0"/>
              </a:rPr>
              <a:t> for Russia's space agency, </a:t>
            </a:r>
            <a:r>
              <a:rPr lang="en-US" sz="1800" b="0" i="0" dirty="0" err="1">
                <a:solidFill>
                  <a:srgbClr val="202122"/>
                </a:solidFill>
                <a:effectLst/>
                <a:latin typeface="Arial" panose="020B0604020202020204" pitchFamily="34" charset="0"/>
              </a:rPr>
              <a:t>Roscosmos</a:t>
            </a:r>
            <a:r>
              <a:rPr lang="en-US" sz="1800" b="0" i="0" dirty="0">
                <a:solidFill>
                  <a:srgbClr val="202122"/>
                </a:solidFill>
                <a:effectLst/>
                <a:latin typeface="Arial" panose="020B0604020202020204" pitchFamily="34" charset="0"/>
              </a:rPr>
              <a:t>, in 2011 suggested a "shorter version" of MARS-500 may be carried out on the ISS.</a:t>
            </a:r>
            <a:endParaRPr lang="ar-SA" sz="1800" dirty="0"/>
          </a:p>
        </p:txBody>
      </p:sp>
      <p:pic>
        <p:nvPicPr>
          <p:cNvPr id="5" name="صورة 4">
            <a:extLst>
              <a:ext uri="{FF2B5EF4-FFF2-40B4-BE49-F238E27FC236}">
                <a16:creationId xmlns:a16="http://schemas.microsoft.com/office/drawing/2014/main" id="{70B2676C-196F-2E32-8C65-2553403EBC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63850" y="200660"/>
            <a:ext cx="6464300" cy="2545080"/>
          </a:xfrm>
          <a:prstGeom prst="rect">
            <a:avLst/>
          </a:prstGeom>
        </p:spPr>
      </p:pic>
      <p:sp>
        <p:nvSpPr>
          <p:cNvPr id="7" name="مربع نص 6">
            <a:extLst>
              <a:ext uri="{FF2B5EF4-FFF2-40B4-BE49-F238E27FC236}">
                <a16:creationId xmlns:a16="http://schemas.microsoft.com/office/drawing/2014/main" id="{28E833A1-31ED-C416-CEE9-4CA749A797DB}"/>
              </a:ext>
            </a:extLst>
          </p:cNvPr>
          <p:cNvSpPr txBox="1"/>
          <p:nvPr/>
        </p:nvSpPr>
        <p:spPr>
          <a:xfrm>
            <a:off x="4549775" y="2903686"/>
            <a:ext cx="2660650" cy="954107"/>
          </a:xfrm>
          <a:prstGeom prst="rect">
            <a:avLst/>
          </a:prstGeom>
          <a:noFill/>
        </p:spPr>
        <p:txBody>
          <a:bodyPr wrap="square" rtlCol="1">
            <a:spAutoFit/>
          </a:bodyPr>
          <a:lstStyle/>
          <a:p>
            <a:r>
              <a:rPr lang="en-US" sz="2800" b="1" i="0" dirty="0">
                <a:solidFill>
                  <a:srgbClr val="000000"/>
                </a:solidFill>
                <a:effectLst/>
                <a:latin typeface="Arial Rounded MT Bold" panose="020F0704030504030204" pitchFamily="34" charset="0"/>
              </a:rPr>
              <a:t>Exploration</a:t>
            </a:r>
          </a:p>
          <a:p>
            <a:endParaRPr lang="ar-SA" sz="2800" dirty="0">
              <a:latin typeface="Arial Rounded MT Bold" panose="020F0704030504030204" pitchFamily="34" charset="0"/>
            </a:endParaRPr>
          </a:p>
        </p:txBody>
      </p:sp>
    </p:spTree>
    <p:extLst>
      <p:ext uri="{BB962C8B-B14F-4D97-AF65-F5344CB8AC3E}">
        <p14:creationId xmlns:p14="http://schemas.microsoft.com/office/powerpoint/2010/main" val="317719447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517</Words>
  <Application>Microsoft Office PowerPoint</Application>
  <PresentationFormat>شاشة عريضة</PresentationFormat>
  <Paragraphs>10</Paragraphs>
  <Slides>5</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5</vt:i4>
      </vt:variant>
    </vt:vector>
  </HeadingPairs>
  <TitlesOfParts>
    <vt:vector size="13" baseType="lpstr">
      <vt:lpstr>Arabic Typesetting</vt:lpstr>
      <vt:lpstr>Arial</vt:lpstr>
      <vt:lpstr>Arial Rounded MT Bold</vt:lpstr>
      <vt:lpstr>Bahnschrift</vt:lpstr>
      <vt:lpstr>Bahnschrift Light Condensed</vt:lpstr>
      <vt:lpstr>Calibri</vt:lpstr>
      <vt:lpstr>Calibri Light</vt:lpstr>
      <vt:lpstr>نسق Office</vt:lpstr>
      <vt:lpstr>This paperwork has been done by : Faisal M. Al-Thobaiti Under the supervision of: Mr.Mohammed Musatafa Shoaa Al-Marifaa High School</vt:lpstr>
      <vt:lpstr>International Space Station</vt:lpstr>
      <vt:lpstr>The International Space Station (ISS) is the largest modular space station currently in low Earth orbit. It is a multinational collaborative project involving five participating space agencies: NASA (United States), Roscosmos (Russia), JAXA (Japan), ESA (Europe), and CSA (Canada).[7][8] The ownership and use of the space station is established by intergovernmental treaties and agreements . The station serves as a microgravity and space environment research laboratory in which scientific research is conducted in astrobiology, astronomy, meteorology, physics, and other fields.[10][11][12] The ISS is suited for testing the spacecraft systems and equipment required for possible future long-duration missions to the Moon and Mars</vt:lpstr>
      <vt:lpstr>The ISS was originally intended to be a laboratory, observatory, and factory while providing transportation, maintenance, and a low Earth orbit staging base for possible future missions to the Moon, Mars, and asteroids. However, not all of the uses envisioned in the initial memorandum of understanding between NASA and Roscosmos have been realised. In the 2010 United States National Space Policy, the ISS was given additional roles of serving commercial, diplomatic, and educational purposes.</vt:lpstr>
      <vt:lpstr>The ISS provides a location in the relative safety of low Earth orbit to test spacecraft systems that will be required for long-duration missions to the Moon and Mars. This provides experience in operations, maintenance as well as repair and replacement activities on-orbit. This will help develop essential skills in operating spacecraft farther from Earth, reduce mission risks, and advance the capabilities of interplanetary spacecraft. Referring to the MARS-500 experiment, a crew isolation experiment conducted on Earth, ESA states that "Whereas the ISS is essential for answering questions concerning the possible impact of weightlessness, radiation and other space-specific factors, aspects such as the effect of long-term isolation and confinement can be more appropriately addressed via ground-based simulations".  Sergey Krasnov, the head of human space flight programmes for Russia's space agency, Roscosmos, in 2011 suggested a "shorter version" of MARS-500 may be carried out on the ISS.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paperwork has been done by : Faisal M. Al-Thobaiti Under the supervision of: Mr.Mohammed Musatafa Shoaa Al-Marifaa High School</dc:title>
  <dc:creator>fatma althbiti</dc:creator>
  <cp:lastModifiedBy>fatma althbiti</cp:lastModifiedBy>
  <cp:revision>1</cp:revision>
  <dcterms:created xsi:type="dcterms:W3CDTF">2022-10-09T19:38:32Z</dcterms:created>
  <dcterms:modified xsi:type="dcterms:W3CDTF">2022-10-09T19:54:52Z</dcterms:modified>
</cp:coreProperties>
</file>